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29"/>
  </p:notesMasterIdLst>
  <p:sldIdLst>
    <p:sldId id="256" r:id="rId2"/>
    <p:sldId id="269" r:id="rId3"/>
    <p:sldId id="271" r:id="rId4"/>
    <p:sldId id="270" r:id="rId5"/>
    <p:sldId id="281" r:id="rId6"/>
    <p:sldId id="257" r:id="rId7"/>
    <p:sldId id="275" r:id="rId8"/>
    <p:sldId id="276" r:id="rId9"/>
    <p:sldId id="282" r:id="rId10"/>
    <p:sldId id="284" r:id="rId11"/>
    <p:sldId id="259" r:id="rId12"/>
    <p:sldId id="260" r:id="rId13"/>
    <p:sldId id="261" r:id="rId14"/>
    <p:sldId id="262" r:id="rId15"/>
    <p:sldId id="258" r:id="rId16"/>
    <p:sldId id="263" r:id="rId17"/>
    <p:sldId id="267" r:id="rId18"/>
    <p:sldId id="268" r:id="rId19"/>
    <p:sldId id="264" r:id="rId20"/>
    <p:sldId id="273" r:id="rId21"/>
    <p:sldId id="274" r:id="rId22"/>
    <p:sldId id="278" r:id="rId23"/>
    <p:sldId id="280" r:id="rId24"/>
    <p:sldId id="265" r:id="rId25"/>
    <p:sldId id="266" r:id="rId26"/>
    <p:sldId id="272" r:id="rId27"/>
    <p:sldId id="285" r:id="rId2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22D54-4C76-47E2-BCCB-C13E92BB0B74}" type="datetimeFigureOut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A8A47-87E9-4FEC-996C-4E17B302C5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51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A8A47-87E9-4FEC-996C-4E17B302C5D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15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1D427C8-86B0-470D-8986-9E08D1FAFBCD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540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D9EC-1FEC-41D8-9BB7-AE69F7EBBA9B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585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E292-8160-4051-8127-E8206DBAAB62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17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49F8-A7D8-4033-BC47-9772FABD6849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7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FD8D2DB-75E6-4224-A02F-F9A33CF2A4FF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919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4B2B-B8E4-49AD-9381-E46DD3E89EA9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74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49EAA-7219-491D-AAB5-8B0CCE955147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689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CAF69-C8E7-499C-A522-C1098F4C4C0D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6417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EC394-7AC3-4C89-BB3E-BEFD130854F6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36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45D4-97A2-4495-8B88-109295FD4B23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329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46EED30-13C1-4B92-A68C-387FFCBDB75E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887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4A60F8-2429-446D-B8A6-679B53A15892}" type="datetime1">
              <a:rPr lang="zh-TW" altLang="en-US" smtClean="0"/>
              <a:t>2022/5/5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AB20C95-22B3-41DC-B550-5FD2F8432DD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57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iecs.pccu.edu.tw/bin/downloadfile.php?file=WVhSMFlXTm9MelkyTDNCMFlWODFNVFUzTlY4M01qZ3lNVEF3WHpReE56UXpMbVJ2WTNnPQ==&amp;fname=KLRPDGOPGHB5NPCHUTSTSXB5KLYX25EHHD01EDOP45IHSX4545QPHDCH45OPCDB514RPOPVTA5QP14QPCDA5YXQPEDB5TWQPGHA5HDCHSXRPTW4545UTKPSX45OPSTFHMLEDHDCH15ZX45B1SXFDUW40UTVTKLSXRLNLEDB5SXOPHCQPA511RL04KLMLCDA5MLEDSTCHIHMLCDLOCDIHQPOPHDZX01RP45DDSX50KLQPDG4051B5UWFH45VT45UTMLEDEHDDSXUTFH45KLUTQPRP15ZX4540KLA5JD45SXZXUX4545QPUWCHMLOPHD4051RPVTFH35QPCDLO51B531CHMLOPNLRP1401HDA5SXRP5045CDMLDGCH45IHWXRL45RP40UXHCSTHCOPIHSTHC55SXZXOLQP15VTHD55HDSTZXQPRLMLQPB5GHOP25SX45RP50FHUX11KOK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cs.pccu.edu.tw/ezfiles/130/1130/attach/66/pta_33010_4371582_21048.docx" TargetMode="External"/><Relationship Id="rId2" Type="http://schemas.openxmlformats.org/officeDocument/2006/relationships/hyperlink" Target="https://iecs.pccu.edu.tw/ezfiles/130/1130/attach/66/pta_33009_6953188_21048.doc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ecs.pccu.edu.tw/bin/downloadfile.php?file=WVhSMFlXTm9MelkyTDNCMFlWODFNVFUzTlY4M01qZ3lNVEF3WHpReE56UXpMbVJ2WTNnPQ==&amp;fname=KLRPDGOPGHB5NPCHUTSTSXB5KLYX25EHHD01EDOP45IHSX4545QPHDCH45OPCDB514RPOPVTA5QP14QPCDA5YXQPEDB5TWQPGHA5HDCHSXRPTW4545UTKPSX45OPSTFHMLEDHDCH15ZX45B1SXFDUW40UTVTKLSXRLNLEDB5SXOPHCQPA511RL04KLMLCDA5MLEDSTCHIHMLCDLOCDIHQPOPHDZX01RP45DDSX50KLQPDG4051B5UWFH45VT45UTMLEDEHDDSXUTFH45KLUTQPRP15ZX4540KLA5JD45SXZXUX4545QPUWCHMLOPHD4051RPVTFH35QPCDLO51B531CHMLOPNLRP1401HDA5SXRP5045CDMLDGCH45IHWXRL45RP40UXHCSTHCOPIHSTHC55SXZXOLQP15VTHD55HDSTZXQPRLMLQPB5GHOP25SX45RP50FHUX11KOK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hyperlink" Target="&#26360;&#32972;.do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專題格式說明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063080"/>
          </a:xfrm>
        </p:spPr>
        <p:txBody>
          <a:bodyPr>
            <a:normAutofit/>
          </a:bodyPr>
          <a:lstStyle/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大三下</a:t>
            </a:r>
            <a:r>
              <a:rPr lang="en-US" altLang="zh-TW" sz="2400" dirty="0" smtClean="0">
                <a:latin typeface="標楷體" pitchFamily="65" charset="-120"/>
                <a:ea typeface="標楷體" pitchFamily="65" charset="-120"/>
              </a:rPr>
              <a:t>-</a:t>
            </a:r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專題期末報告書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暨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2400" dirty="0" smtClean="0">
                <a:latin typeface="標楷體" pitchFamily="65" charset="-120"/>
                <a:ea typeface="標楷體" pitchFamily="65" charset="-120"/>
              </a:rPr>
              <a:t> 大四專題成果報告書     </a:t>
            </a:r>
            <a:endParaRPr lang="en-US" altLang="zh-TW" sz="2400" dirty="0" smtClean="0">
              <a:latin typeface="標楷體" pitchFamily="65" charset="-120"/>
              <a:ea typeface="標楷體" pitchFamily="65" charset="-120"/>
            </a:endParaRPr>
          </a:p>
          <a:p>
            <a:pPr algn="r"/>
            <a:r>
              <a:rPr lang="en-US" altLang="zh-TW" sz="2000" dirty="0" smtClean="0">
                <a:latin typeface="標楷體" pitchFamily="65" charset="-120"/>
                <a:ea typeface="標楷體" pitchFamily="65" charset="-120"/>
              </a:rPr>
              <a:t>2022.05.05</a:t>
            </a:r>
            <a:endParaRPr lang="en-US" altLang="zh-TW" sz="2000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英文摘要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980728"/>
            <a:ext cx="3962400" cy="551021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98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報告書順序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中文摘要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指導老師親簽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英文摘要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成果報告書才需要撰寫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目錄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表目錄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圖目錄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內文</a:t>
            </a: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sym typeface="Wingdings" pitchFamily="2" charset="2"/>
              </a:rPr>
              <a:t>(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章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~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5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章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參考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文獻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附錄</a:t>
            </a: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附錄</a:t>
            </a: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A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、附錄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B…)</a:t>
            </a:r>
          </a:p>
          <a:p>
            <a:endParaRPr lang="en-US" altLang="zh-TW" dirty="0" smtClean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表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目錄與圖目錄之設定與編碼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1520" y="1657320"/>
            <a:ext cx="7680960" cy="3931920"/>
          </a:xfrm>
        </p:spPr>
        <p:txBody>
          <a:bodyPr/>
          <a:lstStyle/>
          <a:p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表目錄其標題置於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表的上方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，編碼方式：表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3.1 (3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表示章；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表示序號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r>
              <a:rPr lang="zh-TW" altLang="en-US" sz="2000" dirty="0">
                <a:latin typeface="Times New Roman" pitchFamily="18" charset="0"/>
                <a:ea typeface="標楷體" pitchFamily="65" charset="-120"/>
              </a:rPr>
              <a:t>圖目錄其標題至於</a:t>
            </a:r>
            <a:r>
              <a:rPr lang="zh-TW" altLang="en-US" sz="20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圖的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下方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，編碼方式：圖 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3.1 (3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表示章；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sz="2000" dirty="0" smtClean="0">
                <a:latin typeface="Times New Roman" pitchFamily="18" charset="0"/>
                <a:ea typeface="標楷體" pitchFamily="65" charset="-120"/>
              </a:rPr>
              <a:t>表示序號</a:t>
            </a:r>
            <a:r>
              <a:rPr lang="en-US" altLang="zh-TW" sz="20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r>
              <a:rPr lang="zh-TW" altLang="en-US" sz="2000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註：表與圖的前後皆需空一行</a:t>
            </a:r>
            <a:endParaRPr lang="en-US" altLang="zh-TW" sz="20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pPr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457" y="3518133"/>
            <a:ext cx="3364085" cy="28631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3573016"/>
            <a:ext cx="4097580" cy="2736304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序號的設定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第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章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第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2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章</a:t>
            </a:r>
            <a:r>
              <a:rPr lang="zh-TW" altLang="en-US" dirty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第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3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章   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1.2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1.3   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1.1.1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1.1.2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1.1.3   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(1)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(2)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(3)   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1)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2)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3)   …</a:t>
            </a:r>
          </a:p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A.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B.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C.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、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D. 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zh-TW" altLang="zh-TW" b="1" dirty="0">
                <a:latin typeface="標楷體" pitchFamily="65" charset="-120"/>
                <a:ea typeface="標楷體" pitchFamily="65" charset="-120"/>
              </a:rPr>
              <a:t>參考文獻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812580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>
              <a:spcAft>
                <a:spcPct val="0"/>
              </a:spcAft>
            </a:pPr>
            <a:r>
              <a:rPr lang="zh-TW" altLang="zh-TW" dirty="0" smtClean="0">
                <a:latin typeface="Times New Roman" pitchFamily="18" charset="0"/>
                <a:ea typeface="標楷體" pitchFamily="65" charset="-120"/>
              </a:rPr>
              <a:t>羅馬數字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(Roman Numbers)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428597" y="1997928"/>
          <a:ext cx="8072493" cy="4023360"/>
        </p:xfrm>
        <a:graphic>
          <a:graphicData uri="http://schemas.openxmlformats.org/drawingml/2006/table">
            <a:tbl>
              <a:tblPr/>
              <a:tblGrid>
                <a:gridCol w="1000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20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11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羅馬字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數字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羅馬字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數字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羅馬字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數字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羅馬字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標楷體" pitchFamily="65" charset="-120"/>
                          <a:ea typeface="標楷體" pitchFamily="65" charset="-120"/>
                        </a:rPr>
                        <a:t>數字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XXI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XXIX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101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XXX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CC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200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XIV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500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XV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XLVIII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48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DC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600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XVI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49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CM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900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VII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XVII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L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1000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VIII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XVIII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LX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MDCLXVI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1666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IX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XIX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XC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MCMLXX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1970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XX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Times New Roman" pitchFamily="18" charset="0"/>
                          <a:cs typeface="Times New Roman" pitchFamily="18" charset="0"/>
                        </a:rPr>
                        <a:t>XCVIII</a:t>
                      </a:r>
                      <a:endParaRPr lang="en-US" sz="24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 pitchFamily="18" charset="0"/>
                          <a:cs typeface="Times New Roman" pitchFamily="18" charset="0"/>
                        </a:rPr>
                        <a:t>98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</a:p>
                  </a:txBody>
                  <a:tcPr marL="17780" marR="1778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向左箭號 4">
            <a:hlinkClick r:id="rId2" action="ppaction://hlinksldjump"/>
          </p:cNvPr>
          <p:cNvSpPr/>
          <p:nvPr/>
        </p:nvSpPr>
        <p:spPr>
          <a:xfrm>
            <a:off x="7668344" y="6165304"/>
            <a:ext cx="936104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簡報檔製作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27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首頁應含題目、組別、組員、指導老師</a:t>
            </a:r>
            <a:endParaRPr lang="en-US" altLang="zh-TW" sz="27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簡報檔盡量以看圖說故事方式呈現─</a:t>
            </a:r>
            <a:r>
              <a:rPr lang="zh-TW" altLang="en-US" sz="27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意轉相，相生義</a:t>
            </a:r>
            <a:r>
              <a:rPr lang="en-US" altLang="zh-TW" sz="27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7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文字要精簡</a:t>
            </a:r>
            <a:r>
              <a:rPr lang="en-US" altLang="zh-TW" sz="27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endParaRPr lang="en-US" altLang="zh-TW" sz="27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簡報時間</a:t>
            </a:r>
            <a:r>
              <a:rPr lang="en-US" altLang="zh-TW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分鐘</a:t>
            </a:r>
            <a:endParaRPr lang="en-US" altLang="zh-TW" sz="27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修習專題</a:t>
            </a:r>
            <a:r>
              <a:rPr lang="en-US" altLang="zh-TW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者簡報內容包含動機與目的，且</a:t>
            </a:r>
            <a:r>
              <a:rPr lang="zh-TW" altLang="en-US" sz="27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著重文獻探討、描述系統架構、初步實驗結果</a:t>
            </a:r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與</a:t>
            </a:r>
            <a:r>
              <a:rPr lang="zh-TW" altLang="en-US" sz="27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預期成效</a:t>
            </a:r>
            <a:endParaRPr lang="en-US" altLang="zh-TW" sz="27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修習專題</a:t>
            </a:r>
            <a:r>
              <a:rPr lang="en-US" altLang="zh-TW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者簡報內容包含動機與目的，且</a:t>
            </a:r>
            <a:r>
              <a:rPr lang="zh-TW" altLang="en-US" sz="27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著重描述系統架構、實驗結果</a:t>
            </a:r>
            <a:r>
              <a:rPr lang="zh-TW" altLang="en-US" sz="27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與結論</a:t>
            </a:r>
            <a:endParaRPr lang="en-US" altLang="zh-TW" sz="27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endParaRPr lang="en-US" altLang="zh-TW" dirty="0" smtClean="0">
              <a:solidFill>
                <a:srgbClr val="FF0000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2022.06.07(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二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繳交資料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6/7(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繳交專題企劃書、成果報告書與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hlinkClick r:id="rId2"/>
              </a:rPr>
              <a:t>格式檢核表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/14(</a:t>
            </a:r>
            <a:r>
              <a:rPr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公佈教室分配，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公告分配教室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後不再收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報告書</a:t>
            </a:r>
            <a:endParaRPr lang="en-US" altLang="zh-TW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b="1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</a:t>
            </a:r>
            <a:r>
              <a:rPr lang="en-US" altLang="zh-TW" sz="2400" b="1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繳交企劃書與格式檢核表</a:t>
            </a:r>
            <a:endParaRPr lang="zh-TW" altLang="en-US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繳交內容報告書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裝訂成冊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與光碟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內容含報告書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PDF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檔、影片檔、簡報檔、程式檔、海報與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DM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檔、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專題相關資料等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、海報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A2 1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張與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DM A4 1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張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海報與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DM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上面須註明題目、組別、組員與指導老師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6/15(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三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下午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3:10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大三專題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分組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報告暨大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四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專題成果展報告</a:t>
            </a:r>
            <a:r>
              <a:rPr lang="zh-TW" altLang="en-US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一組報告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分鐘。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2022.06. 15(</a:t>
            </a: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三</a:t>
            </a:r>
            <a:r>
              <a:rPr lang="en-US" altLang="zh-TW" dirty="0" smtClean="0">
                <a:latin typeface="Times New Roman" pitchFamily="18" charset="0"/>
                <a:ea typeface="標楷體" pitchFamily="65" charset="-120"/>
              </a:rPr>
              <a:t>)</a:t>
            </a:r>
            <a:br>
              <a:rPr lang="en-US" altLang="zh-TW" dirty="0" smtClean="0">
                <a:latin typeface="Times New Roman" pitchFamily="18" charset="0"/>
                <a:ea typeface="標楷體" pitchFamily="65" charset="-120"/>
              </a:rPr>
            </a:br>
            <a:r>
              <a:rPr lang="zh-TW" altLang="en-US" dirty="0" smtClean="0">
                <a:latin typeface="Times New Roman" pitchFamily="18" charset="0"/>
                <a:ea typeface="標楷體" pitchFamily="65" charset="-120"/>
              </a:rPr>
              <a:t>期末報告暨專題成果展</a:t>
            </a:r>
            <a:endParaRPr lang="zh-TW" altLang="en-US" dirty="0"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31520" y="2103120"/>
            <a:ext cx="8016944" cy="3931920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修習專題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者請準備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分鐘簡報時間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修習專題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者請事前準備延長線、筆電、報告書、海報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A2  1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張、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DM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A4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張與簡報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分鐘</a:t>
            </a:r>
            <a:endParaRPr lang="en-US" altLang="zh-TW" sz="24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當天請穿著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正式服裝</a:t>
            </a:r>
            <a:endParaRPr lang="en-US" altLang="zh-TW" sz="24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當天結束前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請修習專題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者繳回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DM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與海報</a:t>
            </a:r>
            <a:endParaRPr lang="en-US" altLang="zh-TW" sz="24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請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前至各教室作好場佈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15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4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開始進行評比</a:t>
            </a:r>
            <a:endParaRPr lang="en-US" altLang="zh-TW" sz="24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修習專題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者請於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6/17(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五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前交回專題筆電，並重灌好</a:t>
            </a:r>
            <a:endParaRPr lang="en-US" altLang="zh-TW" sz="24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服裝儀容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男生、女生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儀容乾淨整齊</a:t>
            </a: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800" dirty="0" smtClean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</a:rPr>
              <a:t>請穿著正式服裝</a:t>
            </a:r>
            <a:endParaRPr lang="en-US" altLang="zh-TW" sz="2800" dirty="0" smtClean="0">
              <a:solidFill>
                <a:srgbClr val="FF0000"/>
              </a:solidFill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勿穿著短褲、涼鞋、露趾鞋子或拖鞋</a:t>
            </a:r>
            <a:endParaRPr lang="en-US" altLang="zh-TW" sz="2800" dirty="0" smtClean="0">
              <a:latin typeface="Times New Roman" pitchFamily="18" charset="0"/>
              <a:ea typeface="標楷體" pitchFamily="65" charset="-120"/>
            </a:endParaRPr>
          </a:p>
          <a:p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上衣請穿著襯衫、長褲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2800" dirty="0" smtClean="0">
                <a:latin typeface="Times New Roman" pitchFamily="18" charset="0"/>
                <a:ea typeface="標楷體" pitchFamily="65" charset="-120"/>
              </a:rPr>
              <a:t>裙子</a:t>
            </a:r>
            <a:r>
              <a:rPr lang="en-US" altLang="zh-TW" sz="2800" dirty="0" smtClean="0">
                <a:latin typeface="Times New Roman" pitchFamily="18" charset="0"/>
                <a:ea typeface="標楷體" pitchFamily="65" charset="-120"/>
              </a:rPr>
              <a:t>)</a:t>
            </a:r>
          </a:p>
          <a:p>
            <a:endParaRPr lang="en-US" altLang="zh-TW" sz="1400" dirty="0" smtClean="0"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043608" y="3980870"/>
            <a:ext cx="6623027" cy="2678048"/>
            <a:chOff x="1043608" y="3980870"/>
            <a:chExt cx="6623027" cy="2678048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0112" y="3980870"/>
              <a:ext cx="2086523" cy="2678048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608" y="4221088"/>
              <a:ext cx="4064172" cy="2437830"/>
            </a:xfrm>
            <a:prstGeom prst="rect">
              <a:avLst/>
            </a:prstGeom>
          </p:spPr>
        </p:pic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摘要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專題規定與注意事項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報告書撰寫規定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簡報檔製作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繳交報告書日期與期末報告書</a:t>
            </a:r>
            <a:endParaRPr lang="en-US" altLang="zh-TW" sz="32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服裝儀容規定</a:t>
            </a:r>
            <a:endParaRPr lang="en-US" altLang="zh-TW" sz="3200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pPr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</a:t>
            </a:r>
            <a:r>
              <a:rPr lang="zh-TW" altLang="en-US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與海報</a:t>
            </a:r>
            <a:r>
              <a:rPr lang="en-US" altLang="zh-TW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格式</a:t>
            </a:r>
            <a:r>
              <a:rPr lang="en-US" altLang="zh-TW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br>
              <a:rPr lang="en-US" altLang="zh-TW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</a:b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海報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應有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731520" y="1988840"/>
            <a:ext cx="3657600" cy="640080"/>
          </a:xfrm>
        </p:spPr>
        <p:txBody>
          <a:bodyPr>
            <a:normAutofit/>
          </a:bodyPr>
          <a:lstStyle/>
          <a:p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DM(A4)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內容版面配置區 8"/>
          <p:cNvGraphicFramePr>
            <a:graphicFrameLocks noGrp="1"/>
          </p:cNvGraphicFramePr>
          <p:nvPr>
            <p:ph sz="half" idx="2"/>
          </p:nvPr>
        </p:nvGraphicFramePr>
        <p:xfrm>
          <a:off x="457200" y="2514600"/>
          <a:ext cx="4042792" cy="3794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04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文字版面配置區 6"/>
          <p:cNvSpPr>
            <a:spLocks noGrp="1"/>
          </p:cNvSpPr>
          <p:nvPr>
            <p:ph type="body" sz="quarter" idx="3"/>
          </p:nvPr>
        </p:nvSpPr>
        <p:spPr>
          <a:xfrm>
            <a:off x="4754880" y="1988840"/>
            <a:ext cx="3657600" cy="640080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海報</a:t>
            </a:r>
            <a:r>
              <a:rPr lang="en-US" altLang="zh-TW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(A2)</a:t>
            </a:r>
            <a:endParaRPr lang="zh-TW" alt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內容版面配置區 8"/>
          <p:cNvGraphicFramePr>
            <a:graphicFrameLocks noGrp="1"/>
          </p:cNvGraphicFramePr>
          <p:nvPr>
            <p:ph sz="quarter" idx="4"/>
          </p:nvPr>
        </p:nvGraphicFramePr>
        <p:xfrm>
          <a:off x="4645025" y="2514600"/>
          <a:ext cx="4042792" cy="3794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04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47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2051720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題目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67544" y="4941168"/>
            <a:ext cx="1338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組別：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學生：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指導老師：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日期：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547664" y="38610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內容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圖文並茂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372200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題目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96136" y="39330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內容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圖文並茂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860032" y="4941168"/>
            <a:ext cx="1338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組別：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學生：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指導老師：</a:t>
            </a:r>
            <a:endParaRPr lang="en-US" altLang="zh-TW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日期：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</a:t>
            </a:r>
            <a:r>
              <a:rPr lang="zh-TW" altLang="en-US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(A4)</a:t>
            </a:r>
            <a:endParaRPr lang="zh-TW" altLang="en-US" b="1" dirty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2123728" y="1772816"/>
            <a:ext cx="5616624" cy="4752528"/>
            <a:chOff x="-9162" y="2703557"/>
            <a:chExt cx="3902102" cy="277096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162" y="2703557"/>
              <a:ext cx="1944000" cy="277096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838" y="2703557"/>
              <a:ext cx="1958102" cy="2770960"/>
            </a:xfrm>
            <a:prstGeom prst="rect">
              <a:avLst/>
            </a:prstGeom>
          </p:spPr>
        </p:pic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海報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(A2)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/>
          <p:cNvGrpSpPr>
            <a:grpSpLocks noChangeAspect="1"/>
          </p:cNvGrpSpPr>
          <p:nvPr/>
        </p:nvGrpSpPr>
        <p:grpSpPr>
          <a:xfrm>
            <a:off x="323529" y="1866382"/>
            <a:ext cx="5817220" cy="4051170"/>
            <a:chOff x="3779912" y="2527269"/>
            <a:chExt cx="5256000" cy="3725833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9912" y="2531077"/>
              <a:ext cx="2628000" cy="3722025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912" y="2527269"/>
              <a:ext cx="2628000" cy="3715814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777" y="1860536"/>
            <a:ext cx="2777490" cy="405479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85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海報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(A2)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40709" y="1916832"/>
            <a:ext cx="8704178" cy="4321397"/>
            <a:chOff x="240709" y="1916832"/>
            <a:chExt cx="8704178" cy="432139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709" y="1950705"/>
              <a:ext cx="2630043" cy="427663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9178" y="1942655"/>
              <a:ext cx="3005709" cy="4295574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0752" y="1916832"/>
              <a:ext cx="3063526" cy="4321397"/>
            </a:xfrm>
            <a:prstGeom prst="rect">
              <a:avLst/>
            </a:prstGeom>
          </p:spPr>
        </p:pic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4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a typeface="標楷體" pitchFamily="65" charset="-120"/>
              </a:rPr>
              <a:t>衣著禮儀</a:t>
            </a:r>
            <a:r>
              <a:rPr lang="en-US" altLang="zh-TW" dirty="0" smtClean="0">
                <a:ea typeface="標楷體" pitchFamily="65" charset="-120"/>
              </a:rPr>
              <a:t>(</a:t>
            </a:r>
            <a:r>
              <a:rPr lang="zh-TW" altLang="en-US" dirty="0" smtClean="0">
                <a:ea typeface="標楷體" pitchFamily="65" charset="-120"/>
              </a:rPr>
              <a:t>男士</a:t>
            </a:r>
            <a:r>
              <a:rPr lang="en-US" altLang="zh-TW" dirty="0" smtClean="0">
                <a:ea typeface="標楷體" pitchFamily="65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穿著概念：服裝可以展示個人工作程度的專業與個人品味修養</a:t>
            </a:r>
          </a:p>
          <a:p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正式款式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西裝、襯衫、領帶、皮鞋</a:t>
            </a:r>
          </a:p>
          <a:p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休閒款式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休閒式西裝、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polo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衫、毛衣、休閒式皮鞋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9" name="群組 8"/>
          <p:cNvGrpSpPr/>
          <p:nvPr/>
        </p:nvGrpSpPr>
        <p:grpSpPr>
          <a:xfrm>
            <a:off x="2008321" y="4077072"/>
            <a:ext cx="5781199" cy="2598344"/>
            <a:chOff x="2008321" y="4077072"/>
            <a:chExt cx="5781199" cy="259834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99970" y="4485423"/>
              <a:ext cx="2591227" cy="1774526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3844" y="4077072"/>
              <a:ext cx="3995676" cy="25983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a typeface="標楷體" pitchFamily="65" charset="-120"/>
              </a:rPr>
              <a:t>衣著禮儀</a:t>
            </a:r>
            <a:r>
              <a:rPr lang="en-US" altLang="zh-TW" dirty="0" smtClean="0">
                <a:ea typeface="標楷體" pitchFamily="65" charset="-120"/>
              </a:rPr>
              <a:t>(</a:t>
            </a:r>
            <a:r>
              <a:rPr lang="zh-TW" altLang="en-US" dirty="0" smtClean="0">
                <a:ea typeface="標楷體" pitchFamily="65" charset="-120"/>
              </a:rPr>
              <a:t>女士</a:t>
            </a:r>
            <a:r>
              <a:rPr lang="en-US" altLang="zh-TW" dirty="0" smtClean="0">
                <a:ea typeface="標楷體" pitchFamily="65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sz="2800" dirty="0" smtClean="0">
                <a:ea typeface="標楷體" pitchFamily="65" charset="-120"/>
              </a:rPr>
              <a:t>穿著概念：沒有醜女人只有懶女人</a:t>
            </a:r>
          </a:p>
          <a:p>
            <a:pPr>
              <a:lnSpc>
                <a:spcPct val="90000"/>
              </a:lnSpc>
            </a:pPr>
            <a:r>
              <a:rPr lang="zh-TW" altLang="en-US" sz="2800" dirty="0" smtClean="0">
                <a:ea typeface="標楷體" pitchFamily="65" charset="-120"/>
              </a:rPr>
              <a:t>正式款式：簡單、高雅的套裝、褲裝、襯衫、及膝裙、</a:t>
            </a:r>
            <a:r>
              <a:rPr lang="zh-TW" altLang="en-US" sz="2800" b="1" dirty="0" smtClean="0">
                <a:ea typeface="標楷體" pitchFamily="65" charset="-120"/>
              </a:rPr>
              <a:t>包頭式</a:t>
            </a:r>
            <a:r>
              <a:rPr lang="zh-TW" altLang="en-US" sz="2800" dirty="0" smtClean="0">
                <a:ea typeface="標楷體" pitchFamily="65" charset="-120"/>
              </a:rPr>
              <a:t>高跟鞋</a:t>
            </a:r>
          </a:p>
          <a:p>
            <a:pPr>
              <a:lnSpc>
                <a:spcPct val="90000"/>
              </a:lnSpc>
            </a:pPr>
            <a:r>
              <a:rPr lang="zh-TW" altLang="en-US" sz="2800" dirty="0" smtClean="0">
                <a:ea typeface="標楷體" pitchFamily="65" charset="-120"/>
              </a:rPr>
              <a:t>休閒款式：針織衫、長褲、洋裝、休閒鞋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32" y="3933056"/>
            <a:ext cx="3544759" cy="27363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933056"/>
            <a:ext cx="4344037" cy="2746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統整重點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TW" altLang="en-US" sz="24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每次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Meeting</a:t>
            </a:r>
            <a:r>
              <a:rPr lang="zh-TW" altLang="en-US" sz="24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必須</a:t>
            </a:r>
            <a:r>
              <a:rPr lang="en-US" altLang="zh-TW" sz="24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2</a:t>
            </a:r>
            <a:r>
              <a:rPr lang="zh-TW" altLang="en-US" sz="24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日工作天內作簽到一式兩份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指導老師與系辦</a:t>
            </a:r>
            <a:r>
              <a:rPr lang="en-US" altLang="zh-TW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TW" altLang="en-US" sz="2400" b="1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嚴禁專題販售行為</a:t>
            </a:r>
            <a:endParaRPr lang="en-US" altLang="zh-TW" sz="2400" b="1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TW" altLang="en-US" sz="24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題目與內容不可文不對題</a:t>
            </a:r>
            <a:endParaRPr lang="en-US" altLang="zh-TW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6/7(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繳交期末報告書與專題論文格式檢核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表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重修要再交</a:t>
            </a:r>
            <a:r>
              <a:rPr lang="en-US" altLang="zh-TW" sz="24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DM</a:t>
            </a:r>
            <a:r>
              <a:rPr lang="zh-TW" altLang="en-US" sz="24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、光碟與海報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海報應有目的、成果</a:t>
            </a:r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6/14(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公告分配教室，公告後不再收報告書</a:t>
            </a:r>
            <a:endParaRPr lang="en-US" altLang="zh-TW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TW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6/15(</a:t>
            </a:r>
            <a:r>
              <a:rPr lang="zh-TW" altLang="en-US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三</a:t>
            </a:r>
            <a:r>
              <a:rPr lang="en-US" altLang="zh-TW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下午</a:t>
            </a:r>
            <a:r>
              <a:rPr lang="en-US" altLang="zh-TW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3:10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前完成準備</a:t>
            </a:r>
            <a:endParaRPr lang="en-US" altLang="zh-TW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6/17(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五</a:t>
            </a:r>
            <a:r>
              <a:rPr lang="en-US" altLang="zh-TW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大四歸還筆電且重灌完畢</a:t>
            </a:r>
            <a:endParaRPr lang="en-US" altLang="zh-TW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51720" y="2060848"/>
            <a:ext cx="5475202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共勉勵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培養多面向發展增長見識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06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專題評分方式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849314"/>
              </p:ext>
            </p:extLst>
          </p:nvPr>
        </p:nvGraphicFramePr>
        <p:xfrm>
          <a:off x="457200" y="1412776"/>
          <a:ext cx="8229602" cy="516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7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7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評分方式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資訊系統專題 </a:t>
                      </a:r>
                      <a:r>
                        <a:rPr lang="en-US" altLang="zh-TW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(3</a:t>
                      </a:r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下</a:t>
                      </a:r>
                      <a:r>
                        <a:rPr lang="en-US" altLang="zh-TW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資訊系統專題 </a:t>
                      </a:r>
                      <a:r>
                        <a:rPr lang="en-US" altLang="zh-TW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(4</a:t>
                      </a:r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上</a:t>
                      </a:r>
                      <a:r>
                        <a:rPr lang="en-US" altLang="zh-TW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)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成績來源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課堂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140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Meeting20%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、指導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30%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、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期末報告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30%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sz="1400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Meeting25%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、期初報告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10%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、</a:t>
                      </a:r>
                      <a:r>
                        <a:rPr lang="zh-TW" altLang="en-US" sz="1400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指導</a:t>
                      </a:r>
                      <a:r>
                        <a:rPr lang="en-US" altLang="zh-TW" sz="1400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25%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、成果展競賽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40%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出席補充說明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182563" lvl="0" indent="-182563"/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每週必須找指導教授討論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(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地點不拘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)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，討論後在指導老師處登記外，也必須在系辦登記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(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必須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日內補登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)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。每登記一次總分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分，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3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下學期登記上限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10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次，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4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上學期登記上限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13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次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  <a:endParaRPr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lang="zh-TW" altLang="en-US" sz="1400" b="0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寒暑假與指導老師之討論也可登記</a:t>
                      </a:r>
                      <a:r>
                        <a:rPr lang="zh-TW" altLang="zh-TW" sz="1400" b="0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</a:t>
                      </a:r>
                      <a:r>
                        <a:rPr lang="zh-TW" altLang="en-US" sz="1400" b="0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請於開學</a:t>
                      </a:r>
                      <a:r>
                        <a:rPr lang="en-US" altLang="zh-TW" sz="1400" b="0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zh-TW" altLang="en-US" sz="1400" b="0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週內雙邊登記完畢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，登記上限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4</a:t>
                      </a:r>
                      <a:r>
                        <a:rPr lang="zh-TW" altLang="en-US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次</a:t>
                      </a:r>
                      <a:endParaRPr lang="en-US" altLang="zh-TW" sz="1400" b="1" kern="1200" baseline="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lvl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學長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專題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競賽觀摩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、</a:t>
                      </a: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說明會或其他專題應出席之講座、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專題成果展與競賽等，</a:t>
                      </a:r>
                      <a:r>
                        <a:rPr lang="zh-TW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無故未出席（沒有請假）者，每次缺席扣總成績</a:t>
                      </a:r>
                      <a:r>
                        <a:rPr lang="en-US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</a:t>
                      </a:r>
                      <a:r>
                        <a:rPr lang="zh-TW" altLang="zh-TW" sz="1400" b="1" kern="120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期末報告</a:t>
                      </a:r>
                      <a:endParaRPr lang="en-US" altLang="zh-TW" sz="1400" baseline="0" dirty="0" smtClean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  <a:p>
                      <a:pPr algn="ctr"/>
                      <a:endParaRPr lang="en-US" altLang="zh-TW" sz="1400" baseline="0" dirty="0" smtClean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  <a:p>
                      <a:pPr algn="ctr"/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與</a:t>
                      </a:r>
                      <a:endParaRPr lang="en-US" altLang="zh-TW" sz="1400" baseline="0" dirty="0" smtClean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  <a:p>
                      <a:pPr algn="ctr"/>
                      <a:endParaRPr lang="en-US" altLang="zh-TW" sz="1400" baseline="0" dirty="0" smtClean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  <a:p>
                      <a:pPr algn="ctr"/>
                      <a:r>
                        <a:rPr lang="zh-TW" altLang="en-US" sz="1400" baseline="0" dirty="0" smtClean="0">
                          <a:latin typeface="Times New Roman" panose="02020603050405020304" pitchFamily="18" charset="0"/>
                          <a:ea typeface="標楷體" pitchFamily="65" charset="-120"/>
                        </a:rPr>
                        <a:t>期末專題競賽</a:t>
                      </a:r>
                      <a:endParaRPr lang="zh-TW" altLang="en-US" sz="1400" baseline="0" dirty="0">
                        <a:latin typeface="Times New Roman" panose="02020603050405020304" pitchFamily="18" charset="0"/>
                        <a:ea typeface="標楷體" pitchFamily="65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含論文和口頭報告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(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指導老師佔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50%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，其他評審共佔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50%)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創意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25%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pPr lvl="0"/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實驗分析方法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25%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pPr lvl="0"/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初步成果展示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論文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30%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成果貢獻與價值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40%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pPr lvl="0"/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創意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pPr lvl="0"/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研究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方法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</a:p>
                    <a:p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報告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和海報製作</a:t>
                      </a:r>
                      <a:r>
                        <a:rPr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20%</a:t>
                      </a:r>
                      <a:endParaRPr lang="zh-TW" altLang="zh-TW" sz="14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論文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(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報告書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)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遲交先扣學期總分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10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分，多延一天累計加扣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1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分，直到所佔比例扣完為止。</a:t>
                      </a:r>
                      <a:endParaRPr kumimoji="0"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若</a:t>
                      </a:r>
                      <a:r>
                        <a:rPr kumimoji="0"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期末報告或專題競賽不克參加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：</a:t>
                      </a:r>
                      <a:r>
                        <a:rPr kumimoji="0"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事假必須事先申請，經系上核准通過；病假需要公立醫院證明，才可以辦理補報告，否則此項分數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0</a:t>
                      </a:r>
                      <a:r>
                        <a:rPr kumimoji="0"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分計算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(70%)</a:t>
                      </a:r>
                      <a:r>
                        <a:rPr kumimoji="0" lang="zh-TW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  <a:endParaRPr kumimoji="0"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專題「非自己完成」、「抄襲他人論文」或「題目與實際內容差距甚大」，此項分數</a:t>
                      </a:r>
                      <a:r>
                        <a:rPr kumimoji="0" lang="en-US" altLang="zh-TW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0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分計算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。</a:t>
                      </a:r>
                      <a:endParaRPr kumimoji="0"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  <a:sym typeface="Wingdings"/>
                        </a:rPr>
                        <a:t></a:t>
                      </a:r>
                      <a:r>
                        <a:rPr kumimoji="0" lang="zh-TW" altLang="en-US" sz="1400" kern="1200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標楷體" pitchFamily="65" charset="-120"/>
                          <a:cs typeface="+mn-cs"/>
                        </a:rPr>
                        <a:t>未交報告書或該組未簡報、未參加成果展競賽，專題總成績不得及格。</a:t>
                      </a:r>
                      <a:endParaRPr kumimoji="0" lang="en-US" altLang="zh-TW" sz="1400" kern="1200" baseline="0" dirty="0" smtClean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itchFamily="65" charset="-120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專題規定與注意事項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嚴禁買賣專題</a:t>
            </a:r>
            <a:endParaRPr lang="en-US" altLang="zh-TW" sz="28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專題內容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文不對題者，一律 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“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當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”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6/02~6/08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檢查格式 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專題格式：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hlinkClick r:id="rId2"/>
              </a:rPr>
              <a:t>格式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hlinkClick r:id="rId2"/>
              </a:rPr>
              <a:t>1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與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hlinkClick r:id="rId3"/>
              </a:rPr>
              <a:t>格式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hlinkClick r:id="rId3"/>
              </a:rPr>
              <a:t>2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/07(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繳交專題企劃書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至少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頁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、成果報告書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至少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50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頁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與專題格式檢核表</a:t>
            </a:r>
            <a:endParaRPr lang="en-US" altLang="zh-TW" sz="28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/14 (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上午公佈教室分配，不再收件</a:t>
            </a:r>
            <a:endParaRPr lang="en-US" altLang="zh-TW" sz="28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6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/15(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三</a:t>
            </a:r>
            <a:r>
              <a:rPr lang="en-US" altLang="zh-TW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期末報告暨大四成果展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下午</a:t>
            </a:r>
            <a:r>
              <a:rPr lang="en-US" altLang="zh-TW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3:10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分開始</a:t>
            </a: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專題格式檢核表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網址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系網→專題相關→專題下載</a:t>
            </a:r>
            <a:endParaRPr lang="zh-TW" altLang="en-US" sz="1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r="2347" b="5024"/>
          <a:stretch/>
        </p:blipFill>
        <p:spPr>
          <a:xfrm>
            <a:off x="827584" y="1628801"/>
            <a:ext cx="7344816" cy="482453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88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itchFamily="65" charset="-120"/>
                <a:ea typeface="標楷體" pitchFamily="65" charset="-120"/>
              </a:rPr>
              <a:t>報告書規定</a:t>
            </a: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裝訂方式：</a:t>
            </a:r>
            <a:endParaRPr lang="en-US" altLang="zh-TW" sz="36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pPr marL="742950" indent="-742950">
              <a:buFont typeface="+mj-lt"/>
              <a:buAutoNum type="arabicParenR"/>
            </a:pP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一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：資料夾或塑膠環裝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(Comb Binding)</a:t>
            </a:r>
          </a:p>
          <a:p>
            <a:pPr marL="742950" indent="-742950">
              <a:buFont typeface="+mj-lt"/>
              <a:buAutoNum type="arabicParenR"/>
            </a:pP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專題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二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：膠裝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(Perfect Binding)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hlinkClick r:id="rId2" action="ppaction://hlinkfile"/>
              </a:rPr>
              <a:t>訂定書背</a:t>
            </a:r>
            <a:endParaRPr lang="en-US" altLang="zh-TW" sz="36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封面、中英文摘要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中文摘要師長必須簽名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(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  <a:hlinkClick r:id="rId3" action="ppaction://hlinksldjump"/>
              </a:rPr>
              <a:t>羅馬數字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I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大寫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開始編碼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endParaRPr lang="en-US" altLang="zh-TW" sz="3600" dirty="0" smtClean="0">
              <a:solidFill>
                <a:srgbClr val="FF0000"/>
              </a:solidFill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目錄包含目錄、表目錄、圖目錄</a:t>
            </a:r>
            <a:endParaRPr lang="en-US" altLang="zh-TW" sz="3600" dirty="0" smtClean="0">
              <a:latin typeface="Times New Roman" panose="02020603050405020304" pitchFamily="18" charset="0"/>
              <a:ea typeface="標楷體" pitchFamily="65" charset="-120"/>
              <a:cs typeface="Times New Roman" panose="02020603050405020304" pitchFamily="18" charset="0"/>
            </a:endParaRPr>
          </a:p>
          <a:p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本文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第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章開始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頁碼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阿拉伯數字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開始編碼</a:t>
            </a:r>
            <a:r>
              <a:rPr lang="en-US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頁碼</a:t>
            </a:r>
            <a:r>
              <a:rPr lang="zh-TW" altLang="zh-TW" sz="3600" dirty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無論是篇前或本文，一律使用半形</a:t>
            </a:r>
            <a:r>
              <a:rPr lang="zh-TW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之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”Times </a:t>
            </a:r>
            <a:r>
              <a:rPr lang="en-US" altLang="zh-TW" sz="3600" dirty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New </a:t>
            </a:r>
            <a:r>
              <a:rPr lang="en-US" altLang="zh-TW" sz="3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Roman”</a:t>
            </a:r>
            <a:r>
              <a:rPr lang="zh-TW" altLang="zh-TW" sz="3600" dirty="0" smtClean="0">
                <a:latin typeface="Times New Roman" panose="02020603050405020304" pitchFamily="18" charset="0"/>
                <a:ea typeface="標楷體" pitchFamily="65" charset="-120"/>
                <a:cs typeface="Times New Roman" panose="02020603050405020304" pitchFamily="18" charset="0"/>
              </a:rPr>
              <a:t>字型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報告書裝訂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60" y="1847088"/>
            <a:ext cx="3755540" cy="43894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61" y="1847088"/>
            <a:ext cx="2794635" cy="487489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811301" y="2783800"/>
            <a:ext cx="1874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膠裝</a:t>
            </a:r>
            <a:endParaRPr lang="en-US" altLang="zh-TW" dirty="0" smtClean="0">
              <a:solidFill>
                <a:schemeClr val="tx2">
                  <a:lumMod val="20000"/>
                  <a:lumOff val="8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>
                <a:solidFill>
                  <a:srgbClr val="FFC000"/>
                </a:solidFill>
              </a:rPr>
              <a:t>Perfect Binding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56622" y="5429397"/>
            <a:ext cx="174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環裝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1" dirty="0" smtClean="0">
                <a:solidFill>
                  <a:srgbClr val="FFC000"/>
                </a:solidFill>
              </a:rPr>
              <a:t>Comb Binding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87624" y="62799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資料夾裝訂</a:t>
            </a:r>
            <a:endParaRPr lang="zh-TW" altLang="en-US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向右箭號 11"/>
          <p:cNvSpPr/>
          <p:nvPr/>
        </p:nvSpPr>
        <p:spPr>
          <a:xfrm rot="5400000">
            <a:off x="1713022" y="5984606"/>
            <a:ext cx="338698" cy="2519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>
            <a:off x="3513222" y="3035112"/>
            <a:ext cx="338698" cy="2519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弧形箭號 (下彎) 15"/>
          <p:cNvSpPr/>
          <p:nvPr/>
        </p:nvSpPr>
        <p:spPr>
          <a:xfrm>
            <a:off x="3884641" y="5046225"/>
            <a:ext cx="576064" cy="288032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36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51972"/>
            <a:ext cx="7680960" cy="1371600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封面與書背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2))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988840"/>
            <a:ext cx="4638675" cy="3762375"/>
          </a:xfrm>
          <a:prstGeom prst="rect">
            <a:avLst/>
          </a:prstGeom>
        </p:spPr>
      </p:pic>
      <p:grpSp>
        <p:nvGrpSpPr>
          <p:cNvPr id="3" name="群組 2"/>
          <p:cNvGrpSpPr/>
          <p:nvPr/>
        </p:nvGrpSpPr>
        <p:grpSpPr>
          <a:xfrm>
            <a:off x="4860032" y="476672"/>
            <a:ext cx="3685873" cy="6237312"/>
            <a:chOff x="5436096" y="620688"/>
            <a:chExt cx="3685873" cy="623731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6096" y="620689"/>
              <a:ext cx="1110996" cy="602561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3069" y="620688"/>
              <a:ext cx="2628900" cy="6237312"/>
            </a:xfrm>
            <a:prstGeom prst="rect">
              <a:avLst/>
            </a:prstGeom>
          </p:spPr>
        </p:pic>
      </p:grp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38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封面與中文摘要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094" y="1628800"/>
            <a:ext cx="3401187" cy="48685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097" r="3170" b="2237"/>
          <a:stretch/>
        </p:blipFill>
        <p:spPr>
          <a:xfrm>
            <a:off x="4716016" y="1052737"/>
            <a:ext cx="3744416" cy="5472608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6588224" y="5744249"/>
            <a:ext cx="1656184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20C95-22B3-41DC-B550-5FD2F8432DD9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78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7245</TotalTime>
  <Words>1551</Words>
  <Application>Microsoft Office PowerPoint</Application>
  <PresentationFormat>如螢幕大小 (4:3)</PresentationFormat>
  <Paragraphs>265</Paragraphs>
  <Slides>27</Slides>
  <Notes>1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新細明體</vt:lpstr>
      <vt:lpstr>標楷體</vt:lpstr>
      <vt:lpstr>Calibri</vt:lpstr>
      <vt:lpstr>Century Gothic</vt:lpstr>
      <vt:lpstr>Garamond</vt:lpstr>
      <vt:lpstr>Times New Roman</vt:lpstr>
      <vt:lpstr>Wingdings</vt:lpstr>
      <vt:lpstr>肥皂</vt:lpstr>
      <vt:lpstr>專題格式說明</vt:lpstr>
      <vt:lpstr>摘要</vt:lpstr>
      <vt:lpstr>專題評分方式</vt:lpstr>
      <vt:lpstr>專題規定與注意事項</vt:lpstr>
      <vt:lpstr>專題格式檢核表(網址)系網→專題相關→專題下載</vt:lpstr>
      <vt:lpstr>報告書規定</vt:lpstr>
      <vt:lpstr>報告書裝訂(專題1)</vt:lpstr>
      <vt:lpstr>封面與書背(專題2))</vt:lpstr>
      <vt:lpstr>封面與中文摘要</vt:lpstr>
      <vt:lpstr>英文摘要 (專題2)</vt:lpstr>
      <vt:lpstr>報告書順序</vt:lpstr>
      <vt:lpstr>表目錄與圖目錄之設定與編碼</vt:lpstr>
      <vt:lpstr>序號的設定</vt:lpstr>
      <vt:lpstr>參考文獻</vt:lpstr>
      <vt:lpstr>羅馬數字(Roman Numbers)</vt:lpstr>
      <vt:lpstr>簡報檔製作</vt:lpstr>
      <vt:lpstr>2022.06.07(二)繳交資料</vt:lpstr>
      <vt:lpstr>2022.06. 15(三) 期末報告暨專題成果展</vt:lpstr>
      <vt:lpstr>服裝儀容(男生、女生)</vt:lpstr>
      <vt:lpstr>DM與海報(格式) 海報應有目的與成果</vt:lpstr>
      <vt:lpstr>DM (A4)</vt:lpstr>
      <vt:lpstr>海報(A2)</vt:lpstr>
      <vt:lpstr>海報(A2)</vt:lpstr>
      <vt:lpstr>衣著禮儀(男士)</vt:lpstr>
      <vt:lpstr>衣著禮儀(女士)</vt:lpstr>
      <vt:lpstr>統整重點</vt:lpstr>
      <vt:lpstr>共勉勵 培養多面向發展增長見識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專題格式說明(二)</dc:title>
  <dc:creator>user</dc:creator>
  <cp:lastModifiedBy>sf</cp:lastModifiedBy>
  <cp:revision>142</cp:revision>
  <dcterms:created xsi:type="dcterms:W3CDTF">2010-11-18T02:04:03Z</dcterms:created>
  <dcterms:modified xsi:type="dcterms:W3CDTF">2022-05-05T01:14:01Z</dcterms:modified>
</cp:coreProperties>
</file>